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887" r:id="rId3"/>
    <p:sldId id="4550" r:id="rId4"/>
    <p:sldId id="4618" r:id="rId5"/>
    <p:sldId id="886" r:id="rId6"/>
    <p:sldId id="4599" r:id="rId7"/>
    <p:sldId id="4576" r:id="rId8"/>
    <p:sldId id="4592" r:id="rId9"/>
    <p:sldId id="264" r:id="rId10"/>
    <p:sldId id="266" r:id="rId11"/>
    <p:sldId id="4643" r:id="rId12"/>
    <p:sldId id="4634" r:id="rId13"/>
    <p:sldId id="268" r:id="rId14"/>
    <p:sldId id="4615" r:id="rId15"/>
    <p:sldId id="4635" r:id="rId16"/>
    <p:sldId id="4641" r:id="rId17"/>
    <p:sldId id="4642" r:id="rId18"/>
    <p:sldId id="4637" r:id="rId19"/>
    <p:sldId id="4636" r:id="rId20"/>
    <p:sldId id="4638" r:id="rId21"/>
    <p:sldId id="4639" r:id="rId22"/>
    <p:sldId id="4640" r:id="rId23"/>
    <p:sldId id="4631" r:id="rId24"/>
    <p:sldId id="4579" r:id="rId25"/>
    <p:sldId id="4620" r:id="rId26"/>
    <p:sldId id="4621" r:id="rId27"/>
    <p:sldId id="4622" r:id="rId28"/>
    <p:sldId id="4623" r:id="rId29"/>
    <p:sldId id="4632" r:id="rId30"/>
    <p:sldId id="4624" r:id="rId31"/>
    <p:sldId id="4625" r:id="rId32"/>
    <p:sldId id="4626" r:id="rId33"/>
    <p:sldId id="269" r:id="rId34"/>
    <p:sldId id="270" r:id="rId35"/>
    <p:sldId id="271" r:id="rId36"/>
    <p:sldId id="4627" r:id="rId37"/>
    <p:sldId id="4628" r:id="rId38"/>
    <p:sldId id="4629" r:id="rId39"/>
    <p:sldId id="4630" r:id="rId40"/>
    <p:sldId id="4633" r:id="rId41"/>
    <p:sldId id="272" r:id="rId42"/>
    <p:sldId id="273" r:id="rId43"/>
    <p:sldId id="274" r:id="rId44"/>
    <p:sldId id="4644" r:id="rId45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295"/>
    <p:restoredTop sz="95005" autoAdjust="0"/>
  </p:normalViewPr>
  <p:slideViewPr>
    <p:cSldViewPr>
      <p:cViewPr varScale="1">
        <p:scale>
          <a:sx n="67" d="100"/>
          <a:sy n="67" d="100"/>
        </p:scale>
        <p:origin x="192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EE621-4244-6E4B-BBF0-A6AC9DE4C5B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C6B93-7D6B-DA42-A682-3CD147FB8BE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D0DC2-5622-CF43-B520-E50D8B759AA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CB9E-344C-364E-BF2C-6CFCB77045F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DF638-DC8B-9C47-AE7E-388711F50F7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35 : File System - 3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4F785-0095-704A-AC70-0ED22D95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is (not always) a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97A4B-EF4C-2B4C-AB95-52062921E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1362472"/>
          </a:xfrm>
        </p:spPr>
        <p:txBody>
          <a:bodyPr/>
          <a:lstStyle/>
          <a:p>
            <a:r>
              <a:rPr lang="en-US" dirty="0"/>
              <a:t>Sometimes it is convenient for a file to appear in two directories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D4560-BA65-DD45-8E72-4CA0B0F06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472093"/>
            <a:ext cx="42926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96E0F8-1792-1D4A-87A6-395BCE52156E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1608893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CD6D-83C9-CB4C-9785-7250EF900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System Data Structures  (Unix)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673B7-1FF9-1442-88CD-0D531A6FD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8557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6479-B585-7842-A4A4-7A14D242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</a:t>
            </a:r>
            <a:r>
              <a:rPr lang="en-US" i="1" dirty="0" err="1">
                <a:solidFill>
                  <a:srgbClr val="FF0000"/>
                </a:solidFill>
              </a:rPr>
              <a:t>inode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BFEB-BE48-7A40-ACF1-4377617E0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11350"/>
            <a:ext cx="2590800" cy="303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C2B9D7-D445-244A-94FC-C6FA57ED7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6872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8076BC8-ADD7-7245-9CAB-0497180C6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err="1">
                <a:solidFill>
                  <a:srgbClr val="FF0000"/>
                </a:solidFill>
              </a:rPr>
              <a:t>Inode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diagram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DED1325-E3C9-6944-A7A1-A4B6F3806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81200"/>
            <a:ext cx="1524000" cy="396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B67D866C-2A5E-F141-BA6C-FF6AA9D89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1487488"/>
            <a:ext cx="931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42864BD3-C32B-4A42-91DC-903D9601D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133600"/>
            <a:ext cx="1219200" cy="1905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File info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37A25AAE-E687-DC48-B8B0-44D03F419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2672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3C1E0127-EC13-6340-BDFD-A231F78C8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196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0A6BE213-D9E8-B448-AC2F-7C51B6E1D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85C1C7D9-219D-3346-8DBB-56A40904C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7244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2C637703-4074-C542-B7F3-F29AF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8768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AE8D91B1-C5DB-B84D-A61C-6895C3D35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0292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4" name="Rectangle 14">
            <a:extLst>
              <a:ext uri="{FF2B5EF4-FFF2-40B4-BE49-F238E27FC236}">
                <a16:creationId xmlns:a16="http://schemas.microsoft.com/office/drawing/2014/main" id="{31BCF143-7334-EA4A-806A-A4EE107F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816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5" name="Rectangle 15">
            <a:extLst>
              <a:ext uri="{FF2B5EF4-FFF2-40B4-BE49-F238E27FC236}">
                <a16:creationId xmlns:a16="http://schemas.microsoft.com/office/drawing/2014/main" id="{A8529615-EC73-444B-8200-963B886BC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334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6" name="Rectangle 16">
            <a:extLst>
              <a:ext uri="{FF2B5EF4-FFF2-40B4-BE49-F238E27FC236}">
                <a16:creationId xmlns:a16="http://schemas.microsoft.com/office/drawing/2014/main" id="{B44AC2D4-5609-BB43-BAC9-8B442F5B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4864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7" name="Rectangle 17">
            <a:extLst>
              <a:ext uri="{FF2B5EF4-FFF2-40B4-BE49-F238E27FC236}">
                <a16:creationId xmlns:a16="http://schemas.microsoft.com/office/drawing/2014/main" id="{4C6D92D9-7A38-5B4C-B09B-7A65ECC9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6388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8" name="Rectangle 18">
            <a:extLst>
              <a:ext uri="{FF2B5EF4-FFF2-40B4-BE49-F238E27FC236}">
                <a16:creationId xmlns:a16="http://schemas.microsoft.com/office/drawing/2014/main" id="{DB0CAC5C-EDB8-7545-9722-C6D72F7E6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819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9" name="Rectangle 19">
            <a:extLst>
              <a:ext uri="{FF2B5EF4-FFF2-40B4-BE49-F238E27FC236}">
                <a16:creationId xmlns:a16="http://schemas.microsoft.com/office/drawing/2014/main" id="{494C4DE0-06D2-1740-A4A4-956BE368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76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0" name="Rectangle 20">
            <a:extLst>
              <a:ext uri="{FF2B5EF4-FFF2-40B4-BE49-F238E27FC236}">
                <a16:creationId xmlns:a16="http://schemas.microsoft.com/office/drawing/2014/main" id="{676AF5A9-3B4A-914B-BD86-A4E4EE3C4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33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1" name="Rectangle 21">
            <a:extLst>
              <a:ext uri="{FF2B5EF4-FFF2-40B4-BE49-F238E27FC236}">
                <a16:creationId xmlns:a16="http://schemas.microsoft.com/office/drawing/2014/main" id="{01B29A3C-AE41-DA4E-AFC1-EC1FC510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91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2" name="Rectangle 22">
            <a:extLst>
              <a:ext uri="{FF2B5EF4-FFF2-40B4-BE49-F238E27FC236}">
                <a16:creationId xmlns:a16="http://schemas.microsoft.com/office/drawing/2014/main" id="{75A7ED35-A1CC-0843-A6D8-C9662E5F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48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3" name="Rectangle 23">
            <a:extLst>
              <a:ext uri="{FF2B5EF4-FFF2-40B4-BE49-F238E27FC236}">
                <a16:creationId xmlns:a16="http://schemas.microsoft.com/office/drawing/2014/main" id="{94ACBAAA-0048-424F-AE4B-08ABAD39D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257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4" name="Rectangle 24">
            <a:extLst>
              <a:ext uri="{FF2B5EF4-FFF2-40B4-BE49-F238E27FC236}">
                <a16:creationId xmlns:a16="http://schemas.microsoft.com/office/drawing/2014/main" id="{829406B8-6ED0-8B4B-B92A-0DD3D75E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867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5" name="Rectangle 25">
            <a:extLst>
              <a:ext uri="{FF2B5EF4-FFF2-40B4-BE49-F238E27FC236}">
                <a16:creationId xmlns:a16="http://schemas.microsoft.com/office/drawing/2014/main" id="{83B7D872-B7DF-684F-8DE0-DA4452C9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124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6" name="Rectangle 26">
            <a:extLst>
              <a:ext uri="{FF2B5EF4-FFF2-40B4-BE49-F238E27FC236}">
                <a16:creationId xmlns:a16="http://schemas.microsoft.com/office/drawing/2014/main" id="{FD31C2D7-F227-1646-8A5A-92D5F3C8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581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7" name="Rectangle 27">
            <a:extLst>
              <a:ext uri="{FF2B5EF4-FFF2-40B4-BE49-F238E27FC236}">
                <a16:creationId xmlns:a16="http://schemas.microsoft.com/office/drawing/2014/main" id="{094B578D-132D-0A4D-B248-052F304F1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038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9" name="Rectangle 29">
            <a:extLst>
              <a:ext uri="{FF2B5EF4-FFF2-40B4-BE49-F238E27FC236}">
                <a16:creationId xmlns:a16="http://schemas.microsoft.com/office/drawing/2014/main" id="{081C071D-0F82-6543-94B3-AF9CCC38D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029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0" name="Rectangle 30">
            <a:extLst>
              <a:ext uri="{FF2B5EF4-FFF2-40B4-BE49-F238E27FC236}">
                <a16:creationId xmlns:a16="http://schemas.microsoft.com/office/drawing/2014/main" id="{7385A5E4-B75D-8B4C-B975-27F63C8C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86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1" name="Text Box 31">
            <a:extLst>
              <a:ext uri="{FF2B5EF4-FFF2-40B4-BE49-F238E27FC236}">
                <a16:creationId xmlns:a16="http://schemas.microsoft.com/office/drawing/2014/main" id="{D4AC4364-85CE-FE49-9134-74F98A3E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362200"/>
            <a:ext cx="14096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Direct blocks</a:t>
            </a:r>
          </a:p>
        </p:txBody>
      </p:sp>
      <p:sp>
        <p:nvSpPr>
          <p:cNvPr id="15392" name="Text Box 32">
            <a:extLst>
              <a:ext uri="{FF2B5EF4-FFF2-40B4-BE49-F238E27FC236}">
                <a16:creationId xmlns:a16="http://schemas.microsoft.com/office/drawing/2014/main" id="{37096847-3CDF-4841-AE84-4AF079788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2703513"/>
            <a:ext cx="1571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Indirect blocks</a:t>
            </a:r>
          </a:p>
        </p:txBody>
      </p:sp>
      <p:sp>
        <p:nvSpPr>
          <p:cNvPr id="15393" name="Text Box 33">
            <a:extLst>
              <a:ext uri="{FF2B5EF4-FFF2-40B4-BE49-F238E27FC236}">
                <a16:creationId xmlns:a16="http://schemas.microsoft.com/office/drawing/2014/main" id="{7F19F5F1-916F-8E40-9707-62390574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962400"/>
            <a:ext cx="996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Indirect </a:t>
            </a:r>
          </a:p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Blocks</a:t>
            </a:r>
          </a:p>
        </p:txBody>
      </p:sp>
      <p:sp>
        <p:nvSpPr>
          <p:cNvPr id="15394" name="Rectangle 34">
            <a:extLst>
              <a:ext uri="{FF2B5EF4-FFF2-40B4-BE49-F238E27FC236}">
                <a16:creationId xmlns:a16="http://schemas.microsoft.com/office/drawing/2014/main" id="{036972F3-8BD9-B94E-AAC6-49305F6B2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943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5" name="Line 35">
            <a:extLst>
              <a:ext uri="{FF2B5EF4-FFF2-40B4-BE49-F238E27FC236}">
                <a16:creationId xmlns:a16="http://schemas.microsoft.com/office/drawing/2014/main" id="{5CDB8E0F-F34E-DB4E-85EA-22BC45BF6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048000"/>
            <a:ext cx="2209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6" name="Line 36">
            <a:extLst>
              <a:ext uri="{FF2B5EF4-FFF2-40B4-BE49-F238E27FC236}">
                <a16:creationId xmlns:a16="http://schemas.microsoft.com/office/drawing/2014/main" id="{7B1D2934-EE2E-DE45-8D9C-619D9CDB88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505200"/>
            <a:ext cx="2209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7" name="Line 37">
            <a:extLst>
              <a:ext uri="{FF2B5EF4-FFF2-40B4-BE49-F238E27FC236}">
                <a16:creationId xmlns:a16="http://schemas.microsoft.com/office/drawing/2014/main" id="{2F8D585A-3B18-5B4B-9FBB-C78AAFBBF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3962400"/>
            <a:ext cx="2133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8" name="Line 38">
            <a:extLst>
              <a:ext uri="{FF2B5EF4-FFF2-40B4-BE49-F238E27FC236}">
                <a16:creationId xmlns:a16="http://schemas.microsoft.com/office/drawing/2014/main" id="{1A054850-C289-6044-954B-5AF82A3EF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343400"/>
            <a:ext cx="2133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0" name="Line 40">
            <a:extLst>
              <a:ext uri="{FF2B5EF4-FFF2-40B4-BE49-F238E27FC236}">
                <a16:creationId xmlns:a16="http://schemas.microsoft.com/office/drawing/2014/main" id="{C3136C80-3942-6240-9870-30ED68CB1A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800600"/>
            <a:ext cx="2133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1" name="Line 41">
            <a:extLst>
              <a:ext uri="{FF2B5EF4-FFF2-40B4-BE49-F238E27FC236}">
                <a16:creationId xmlns:a16="http://schemas.microsoft.com/office/drawing/2014/main" id="{2E9F5A6B-4641-DF49-975E-BB0DF5067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5410200"/>
            <a:ext cx="2743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3" name="Line 43">
            <a:extLst>
              <a:ext uri="{FF2B5EF4-FFF2-40B4-BE49-F238E27FC236}">
                <a16:creationId xmlns:a16="http://schemas.microsoft.com/office/drawing/2014/main" id="{33BC3A48-503E-984A-B7E1-D9BC300BBD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3276600"/>
            <a:ext cx="914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5" name="Line 45">
            <a:extLst>
              <a:ext uri="{FF2B5EF4-FFF2-40B4-BE49-F238E27FC236}">
                <a16:creationId xmlns:a16="http://schemas.microsoft.com/office/drawing/2014/main" id="{3E8ECD20-7AD1-9944-891B-C834C9BA8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733800"/>
            <a:ext cx="762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6" name="Line 46">
            <a:extLst>
              <a:ext uri="{FF2B5EF4-FFF2-40B4-BE49-F238E27FC236}">
                <a16:creationId xmlns:a16="http://schemas.microsoft.com/office/drawing/2014/main" id="{95B7B252-6051-9D48-A31B-80FB36C06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91000"/>
            <a:ext cx="609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7" name="Line 47">
            <a:extLst>
              <a:ext uri="{FF2B5EF4-FFF2-40B4-BE49-F238E27FC236}">
                <a16:creationId xmlns:a16="http://schemas.microsoft.com/office/drawing/2014/main" id="{209EEE07-7CBA-844B-B351-C5AD45A26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257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8" name="Line 48">
            <a:extLst>
              <a:ext uri="{FF2B5EF4-FFF2-40B4-BE49-F238E27FC236}">
                <a16:creationId xmlns:a16="http://schemas.microsoft.com/office/drawing/2014/main" id="{8AB2C612-AFD9-B149-A453-2649F4F034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6388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9" name="Line 49">
            <a:extLst>
              <a:ext uri="{FF2B5EF4-FFF2-40B4-BE49-F238E27FC236}">
                <a16:creationId xmlns:a16="http://schemas.microsoft.com/office/drawing/2014/main" id="{4422C3DE-E3F9-0F4E-8D4E-EDEDD0231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6019800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0" name="Rectangle 50">
            <a:extLst>
              <a:ext uri="{FF2B5EF4-FFF2-40B4-BE49-F238E27FC236}">
                <a16:creationId xmlns:a16="http://schemas.microsoft.com/office/drawing/2014/main" id="{9868F38C-932A-D447-8E93-86FE9B216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19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1" name="Line 51">
            <a:extLst>
              <a:ext uri="{FF2B5EF4-FFF2-40B4-BE49-F238E27FC236}">
                <a16:creationId xmlns:a16="http://schemas.microsoft.com/office/drawing/2014/main" id="{6E25E6C3-28DC-0749-A75B-7E373FF1D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57150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2" name="Line 52">
            <a:extLst>
              <a:ext uri="{FF2B5EF4-FFF2-40B4-BE49-F238E27FC236}">
                <a16:creationId xmlns:a16="http://schemas.microsoft.com/office/drawing/2014/main" id="{1CE29DA1-A914-6F4F-A5C0-5C800A7C64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6096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705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D450-38D7-1B4D-B392-6BDE310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Entry, </a:t>
            </a:r>
            <a:r>
              <a:rPr lang="en-US" dirty="0" err="1"/>
              <a:t>inode</a:t>
            </a:r>
            <a:r>
              <a:rPr lang="en-US" dirty="0"/>
              <a:t>, and file 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82885-2FC0-CA4C-ADFA-49D3D1F4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20194"/>
            <a:ext cx="5360640" cy="5233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6C47F0-B021-DC46-80A7-1E10E753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078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5363-9A10-D84D-8971-76A49405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descriptor, file table, </a:t>
            </a:r>
            <a:r>
              <a:rPr lang="en-US" dirty="0" err="1"/>
              <a:t>inode</a:t>
            </a:r>
            <a:r>
              <a:rPr lang="en-US" dirty="0"/>
              <a:t>, disk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E2386-889F-CB4A-8FB3-172BFC6A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504950"/>
            <a:ext cx="9042400" cy="384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562414-BE93-DD4E-B6C6-6AE678BAB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7941A-3919-0D45-B643-43F9A5CDFC00}"/>
              </a:ext>
            </a:extLst>
          </p:cNvPr>
          <p:cNvSpPr txBox="1"/>
          <p:nvPr/>
        </p:nvSpPr>
        <p:spPr>
          <a:xfrm>
            <a:off x="3419872" y="5106829"/>
            <a:ext cx="1199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vnode</a:t>
            </a:r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table (Unix) </a:t>
            </a:r>
          </a:p>
        </p:txBody>
      </p:sp>
    </p:spTree>
    <p:extLst>
      <p:ext uri="{BB962C8B-B14F-4D97-AF65-F5344CB8AC3E}">
        <p14:creationId xmlns:p14="http://schemas.microsoft.com/office/powerpoint/2010/main" val="4208635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32D3-E3A0-E949-8B10-E93A1991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720533" cy="518177"/>
          </a:xfrm>
        </p:spPr>
        <p:txBody>
          <a:bodyPr/>
          <a:lstStyle/>
          <a:p>
            <a:r>
              <a:rPr lang="en-US" dirty="0"/>
              <a:t>Kernel Data Structures for open files (Unix)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69F20-FD0D-BF49-9C9F-1F45CE006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1701800"/>
            <a:ext cx="6464300" cy="345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CACA-BD18-7048-A2EA-215635C212BE}"/>
              </a:ext>
            </a:extLst>
          </p:cNvPr>
          <p:cNvSpPr txBox="1"/>
          <p:nvPr/>
        </p:nvSpPr>
        <p:spPr>
          <a:xfrm>
            <a:off x="1248436" y="1297958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single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02F7D-EE7D-C042-AF2D-C240163E910C}"/>
              </a:ext>
            </a:extLst>
          </p:cNvPr>
          <p:cNvSpPr txBox="1"/>
          <p:nvPr/>
        </p:nvSpPr>
        <p:spPr>
          <a:xfrm>
            <a:off x="971600" y="378904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files are open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F3790A-E78C-214D-8683-581EEAC59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809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E8DB-8C7B-B54C-9571-DDF05EE2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188640"/>
            <a:ext cx="7162800" cy="519279"/>
          </a:xfrm>
        </p:spPr>
        <p:txBody>
          <a:bodyPr/>
          <a:lstStyle/>
          <a:p>
            <a:r>
              <a:rPr lang="en-US" dirty="0"/>
              <a:t>Two processes using the same opened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4311E-D9BA-3D44-A5FA-538558874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1327150"/>
            <a:ext cx="7683500" cy="420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1A7799-053A-3340-8CC3-143B05243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32719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7EA0-AC73-464A-B109-3E9A7387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Big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EA356-EC62-C845-9C3D-C2EF1FC8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250"/>
            <a:ext cx="9144000" cy="453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4EDB4D-8029-1642-84DD-98A87E533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381328"/>
            <a:ext cx="5690344" cy="44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www.usna.edu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/Users/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wcbrown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/courses/IC221/classes/L09/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Class.html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571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C550-6B25-3940-A27D-70F4A695C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descriptor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93BD1-966D-AD41-86CB-5AD02F52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Kernel and the user process refer to each open connection by a number (type </a:t>
            </a:r>
            <a:r>
              <a:rPr lang="en-IN" dirty="0" err="1"/>
              <a:t>int</a:t>
            </a:r>
            <a:r>
              <a:rPr lang="en-IN" dirty="0"/>
              <a:t>) called a </a:t>
            </a:r>
            <a:r>
              <a:rPr lang="en-IN" i="1" dirty="0">
                <a:solidFill>
                  <a:srgbClr val="0070C0"/>
                </a:solidFill>
              </a:rPr>
              <a:t>file descriptor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The kernel uses </a:t>
            </a:r>
            <a:r>
              <a:rPr lang="en-IN" i="1" dirty="0">
                <a:solidFill>
                  <a:srgbClr val="0070C0"/>
                </a:solidFill>
              </a:rPr>
              <a:t>file descriptors </a:t>
            </a:r>
            <a:r>
              <a:rPr lang="en-IN" dirty="0"/>
              <a:t>to perform file operations</a:t>
            </a:r>
          </a:p>
          <a:p>
            <a:pPr lvl="1"/>
            <a:r>
              <a:rPr lang="en-IN" dirty="0"/>
              <a:t>Example:  file read</a:t>
            </a:r>
          </a:p>
          <a:p>
            <a:r>
              <a:rPr lang="en-IN" dirty="0"/>
              <a:t>The kernel uses a </a:t>
            </a:r>
            <a:r>
              <a:rPr lang="en-IN" i="1" dirty="0">
                <a:solidFill>
                  <a:srgbClr val="0070C0"/>
                </a:solidFill>
              </a:rPr>
              <a:t>file descriptor </a:t>
            </a:r>
            <a:r>
              <a:rPr lang="en-IN" dirty="0"/>
              <a:t>to index the per-process file descriptor table </a:t>
            </a:r>
          </a:p>
          <a:p>
            <a:pPr lvl="1"/>
            <a:r>
              <a:rPr lang="en-IN" dirty="0"/>
              <a:t>Obtains a pointer to the systemwide file table </a:t>
            </a:r>
          </a:p>
          <a:p>
            <a:r>
              <a:rPr lang="en-IN" dirty="0">
                <a:solidFill>
                  <a:srgbClr val="0070C0"/>
                </a:solidFill>
              </a:rPr>
              <a:t>File descriptor Table (per process)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It resides in Process Table entry (PCB)</a:t>
            </a:r>
          </a:p>
          <a:p>
            <a:pPr lvl="1"/>
            <a:r>
              <a:rPr lang="en-IN" dirty="0"/>
              <a:t>PCB contains all </a:t>
            </a:r>
            <a:r>
              <a:rPr lang="en-IN" i="1" dirty="0">
                <a:solidFill>
                  <a:srgbClr val="0070C0"/>
                </a:solidFill>
              </a:rPr>
              <a:t>file descriptors </a:t>
            </a:r>
            <a:r>
              <a:rPr lang="en-IN" dirty="0"/>
              <a:t>currently in use by  a process</a:t>
            </a:r>
          </a:p>
          <a:p>
            <a:pPr lvl="1"/>
            <a:r>
              <a:rPr lang="en-IN" dirty="0"/>
              <a:t>Each </a:t>
            </a:r>
            <a:r>
              <a:rPr lang="en-IN" i="1" dirty="0">
                <a:solidFill>
                  <a:srgbClr val="0070C0"/>
                </a:solidFill>
              </a:rPr>
              <a:t>file descriptor </a:t>
            </a:r>
            <a:r>
              <a:rPr lang="en-IN" dirty="0"/>
              <a:t>points to a </a:t>
            </a:r>
            <a:r>
              <a:rPr lang="en-IN" dirty="0">
                <a:solidFill>
                  <a:srgbClr val="FF0000"/>
                </a:solidFill>
              </a:rPr>
              <a:t>file table entry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0FF25-4942-7A49-ACF8-ECB0F1744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7908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r>
              <a:rPr lang="en-US" dirty="0"/>
              <a:t>Book: Modern Operating Systems by Andrew Tanenbaum and Herbert Bos,</a:t>
            </a:r>
          </a:p>
          <a:p>
            <a:pPr lvl="2"/>
            <a:r>
              <a:rPr lang="en-US" dirty="0"/>
              <a:t>Chapter 4</a:t>
            </a:r>
          </a:p>
          <a:p>
            <a:pPr lvl="1"/>
            <a:r>
              <a:rPr lang="en-US" dirty="0"/>
              <a:t>Book: Linux System Programming: talking directly to the kernel and C library, by Robert Love</a:t>
            </a:r>
          </a:p>
          <a:p>
            <a:pPr lvl="1"/>
            <a:r>
              <a:rPr lang="en-US" dirty="0">
                <a:sym typeface="Gill Sans"/>
              </a:rPr>
              <a:t>Book: Linux – The Textbook, by Sarwar, </a:t>
            </a:r>
            <a:r>
              <a:rPr lang="en-US" dirty="0" err="1">
                <a:sym typeface="Gill Sans"/>
              </a:rPr>
              <a:t>Koretsky</a:t>
            </a:r>
            <a:endParaRPr lang="en-US" dirty="0">
              <a:sym typeface="Gill Sans"/>
            </a:endParaRPr>
          </a:p>
          <a:p>
            <a:pPr lvl="1"/>
            <a:r>
              <a:rPr lang="en-US" dirty="0">
                <a:sym typeface="Gill Sans"/>
              </a:rPr>
              <a:t>Book: Advanced Programming in the Unix Environment, by W Richard Stevens and Stephen </a:t>
            </a:r>
            <a:r>
              <a:rPr lang="en-US" dirty="0" err="1">
                <a:sym typeface="Gill Sans"/>
              </a:rPr>
              <a:t>Rogo</a:t>
            </a:r>
            <a:endParaRPr lang="en-US" dirty="0">
              <a:sym typeface="Gill Sans"/>
            </a:endParaRPr>
          </a:p>
          <a:p>
            <a:pPr lvl="1"/>
            <a:r>
              <a:rPr lang="en-US" dirty="0">
                <a:sym typeface="Gill Sans"/>
              </a:rPr>
              <a:t>Lecture Notes: IC221 Systems Programming, </a:t>
            </a:r>
          </a:p>
          <a:p>
            <a:pPr lvl="2"/>
            <a:r>
              <a:rPr lang="en-US" dirty="0">
                <a:sym typeface="Gill Sans"/>
              </a:rPr>
              <a:t>https://</a:t>
            </a:r>
            <a:r>
              <a:rPr lang="en-US" dirty="0" err="1">
                <a:sym typeface="Gill Sans"/>
              </a:rPr>
              <a:t>www.usna.edu</a:t>
            </a:r>
            <a:r>
              <a:rPr lang="en-US" dirty="0">
                <a:sym typeface="Gill Sans"/>
              </a:rPr>
              <a:t>/Users/</a:t>
            </a:r>
            <a:r>
              <a:rPr lang="en-US" dirty="0" err="1">
                <a:sym typeface="Gill Sans"/>
              </a:rPr>
              <a:t>cs</a:t>
            </a:r>
            <a:r>
              <a:rPr lang="en-US" dirty="0">
                <a:sym typeface="Gill Sans"/>
              </a:rPr>
              <a:t>/</a:t>
            </a:r>
            <a:r>
              <a:rPr lang="en-US" dirty="0" err="1">
                <a:sym typeface="Gill Sans"/>
              </a:rPr>
              <a:t>wcbrown</a:t>
            </a:r>
            <a:r>
              <a:rPr lang="en-US" dirty="0">
                <a:sym typeface="Gill Sans"/>
              </a:rPr>
              <a:t>/courses/IC221/classes/L09/</a:t>
            </a:r>
            <a:r>
              <a:rPr lang="en-US" dirty="0" err="1">
                <a:sym typeface="Gill Sans"/>
              </a:rPr>
              <a:t>Class.html</a:t>
            </a:r>
            <a:endParaRPr lang="en-US" dirty="0">
              <a:sym typeface="Gill San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632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5DD7-A331-104A-A790-2AD691B4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>
                <a:solidFill>
                  <a:srgbClr val="FF0000"/>
                </a:solidFill>
              </a:rPr>
              <a:t>Open File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16E9-866E-8F46-956D-89E411F88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The system needs to keep track of each </a:t>
            </a:r>
            <a:r>
              <a:rPr lang="en-IN" sz="2000" dirty="0">
                <a:solidFill>
                  <a:srgbClr val="0070C0"/>
                </a:solidFill>
              </a:rPr>
              <a:t>connection</a:t>
            </a:r>
            <a:r>
              <a:rPr lang="en-IN" sz="2000" dirty="0"/>
              <a:t> to a file</a:t>
            </a:r>
          </a:p>
          <a:p>
            <a:r>
              <a:rPr lang="en-IN" sz="2000" dirty="0"/>
              <a:t>Since the same file may have many open </a:t>
            </a:r>
            <a:r>
              <a:rPr lang="en-IN" sz="2000" dirty="0">
                <a:solidFill>
                  <a:srgbClr val="0070C0"/>
                </a:solidFill>
              </a:rPr>
              <a:t>connections</a:t>
            </a:r>
            <a:r>
              <a:rPr lang="en-IN" sz="2000" dirty="0"/>
              <a:t>, this connection  is truly distinct from the concept of a file</a:t>
            </a:r>
          </a:p>
          <a:p>
            <a:r>
              <a:rPr lang="en-IN" sz="2000" dirty="0"/>
              <a:t> Distinct processes may even share a </a:t>
            </a:r>
            <a:r>
              <a:rPr lang="en-IN" sz="2000" dirty="0">
                <a:solidFill>
                  <a:srgbClr val="0070C0"/>
                </a:solidFill>
              </a:rPr>
              <a:t>connection</a:t>
            </a:r>
          </a:p>
          <a:p>
            <a:pPr lvl="1"/>
            <a:r>
              <a:rPr lang="en-IN" sz="2000" dirty="0"/>
              <a:t> </a:t>
            </a:r>
            <a:r>
              <a:rPr lang="en-IN" sz="2000" dirty="0" err="1"/>
              <a:t>eg.</a:t>
            </a:r>
            <a:r>
              <a:rPr lang="en-IN" sz="2000" dirty="0"/>
              <a:t>  two processes wanted to write to the same log file, each adding new data to the end of the file)</a:t>
            </a:r>
          </a:p>
          <a:p>
            <a:pPr lvl="1"/>
            <a:r>
              <a:rPr lang="en-IN" sz="2000" dirty="0"/>
              <a:t> The </a:t>
            </a:r>
            <a:r>
              <a:rPr lang="en-IN" sz="2000" dirty="0">
                <a:solidFill>
                  <a:srgbClr val="0070C0"/>
                </a:solidFill>
              </a:rPr>
              <a:t>connection</a:t>
            </a:r>
            <a:r>
              <a:rPr lang="en-IN" sz="2000" dirty="0"/>
              <a:t> information cannot be kept inside the process table</a:t>
            </a:r>
          </a:p>
          <a:p>
            <a:r>
              <a:rPr lang="en-IN" sz="2000" dirty="0"/>
              <a:t>Kernel keeps a data structure called the </a:t>
            </a:r>
            <a:r>
              <a:rPr lang="en-IN" sz="2000" i="1" dirty="0"/>
              <a:t>system open-file table</a:t>
            </a:r>
            <a:r>
              <a:rPr lang="en-IN" sz="2000" dirty="0"/>
              <a:t> which has an entry for each </a:t>
            </a:r>
            <a:r>
              <a:rPr lang="en-IN" sz="2000" dirty="0">
                <a:solidFill>
                  <a:srgbClr val="0070C0"/>
                </a:solidFill>
              </a:rPr>
              <a:t>connection</a:t>
            </a:r>
          </a:p>
          <a:p>
            <a:r>
              <a:rPr lang="en-IN" sz="2000" dirty="0"/>
              <a:t>Entry contains</a:t>
            </a:r>
          </a:p>
          <a:p>
            <a:pPr lvl="1"/>
            <a:r>
              <a:rPr lang="en-IN" sz="2000" dirty="0">
                <a:solidFill>
                  <a:srgbClr val="0070C0"/>
                </a:solidFill>
              </a:rPr>
              <a:t>Connection Status</a:t>
            </a:r>
            <a:r>
              <a:rPr lang="en-IN" sz="2000" dirty="0"/>
              <a:t>: read or write</a:t>
            </a:r>
          </a:p>
          <a:p>
            <a:pPr lvl="1"/>
            <a:r>
              <a:rPr lang="en-IN" sz="2000" dirty="0"/>
              <a:t>Current offset in the file</a:t>
            </a:r>
          </a:p>
          <a:p>
            <a:pPr lvl="1"/>
            <a:r>
              <a:rPr lang="en-IN" sz="2000" dirty="0"/>
              <a:t>A pointer to </a:t>
            </a:r>
            <a:r>
              <a:rPr lang="en-IN" sz="2000" dirty="0" err="1">
                <a:solidFill>
                  <a:srgbClr val="FF0000"/>
                </a:solidFill>
              </a:rPr>
              <a:t>vnode</a:t>
            </a:r>
            <a:r>
              <a:rPr lang="en-IN" sz="2000" dirty="0"/>
              <a:t> entry for the file </a:t>
            </a:r>
          </a:p>
          <a:p>
            <a:pPr lvl="2"/>
            <a:r>
              <a:rPr lang="en-IN" sz="1800" dirty="0" err="1">
                <a:solidFill>
                  <a:srgbClr val="FF0000"/>
                </a:solidFill>
              </a:rPr>
              <a:t>Vnode</a:t>
            </a:r>
            <a:r>
              <a:rPr lang="en-IN" sz="1800" dirty="0"/>
              <a:t> is data structure representing the file </a:t>
            </a:r>
          </a:p>
          <a:p>
            <a:pPr lvl="2"/>
            <a:r>
              <a:rPr lang="en-IN" sz="1800" dirty="0"/>
              <a:t>Linux: </a:t>
            </a:r>
            <a:r>
              <a:rPr lang="en-IN" sz="1800" dirty="0" err="1"/>
              <a:t>vnode</a:t>
            </a:r>
            <a:r>
              <a:rPr lang="en-IN" sz="1800" dirty="0"/>
              <a:t> </a:t>
            </a:r>
            <a:r>
              <a:rPr lang="en-IN" sz="1800" dirty="0">
                <a:sym typeface="Wingdings" pitchFamily="2" charset="2"/>
              </a:rPr>
              <a:t> generic </a:t>
            </a:r>
            <a:r>
              <a:rPr lang="en-IN" sz="1800" dirty="0" err="1">
                <a:sym typeface="Wingdings" pitchFamily="2" charset="2"/>
              </a:rPr>
              <a:t>inode</a:t>
            </a:r>
            <a:endParaRPr lang="en-IN" sz="1800" dirty="0"/>
          </a:p>
          <a:p>
            <a:pPr lvl="1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D7B90F-5E67-F546-BB68-EF38639FE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704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649B-C534-F144-AE4F-ED06836A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Vnode</a:t>
            </a:r>
            <a:r>
              <a:rPr lang="en-US" dirty="0"/>
              <a:t>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F7C7-7029-9742-A34D-676BDBFBF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open file has </a:t>
            </a:r>
            <a:r>
              <a:rPr lang="en-US" dirty="0">
                <a:solidFill>
                  <a:srgbClr val="FF0000"/>
                </a:solidFill>
              </a:rPr>
              <a:t>a  </a:t>
            </a:r>
            <a:r>
              <a:rPr lang="en-US" dirty="0" err="1">
                <a:solidFill>
                  <a:srgbClr val="FF0000"/>
                </a:solidFill>
              </a:rPr>
              <a:t>vnode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structure </a:t>
            </a:r>
          </a:p>
          <a:p>
            <a:r>
              <a:rPr lang="en-US" dirty="0" err="1">
                <a:solidFill>
                  <a:srgbClr val="0070C0"/>
                </a:solidFill>
              </a:rPr>
              <a:t>Vnode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contains</a:t>
            </a:r>
          </a:p>
          <a:p>
            <a:pPr lvl="1"/>
            <a:r>
              <a:rPr lang="en-US" dirty="0"/>
              <a:t>Information about type of the file</a:t>
            </a:r>
          </a:p>
          <a:p>
            <a:pPr lvl="1"/>
            <a:r>
              <a:rPr lang="en-US" dirty="0"/>
              <a:t>Pointers to functions that operate of file</a:t>
            </a:r>
          </a:p>
          <a:p>
            <a:pPr lvl="1"/>
            <a:r>
              <a:rPr lang="en-US" dirty="0"/>
              <a:t>Copy of the </a:t>
            </a:r>
            <a:r>
              <a:rPr lang="en-US" i="1" dirty="0" err="1">
                <a:solidFill>
                  <a:srgbClr val="0070C0"/>
                </a:solidFill>
              </a:rPr>
              <a:t>inode</a:t>
            </a:r>
            <a:r>
              <a:rPr lang="en-US" dirty="0"/>
              <a:t> for the file</a:t>
            </a:r>
          </a:p>
          <a:p>
            <a:pPr lvl="2"/>
            <a:r>
              <a:rPr lang="en-US" dirty="0"/>
              <a:t>Physical information about the file</a:t>
            </a:r>
          </a:p>
          <a:p>
            <a:pPr lvl="1"/>
            <a:r>
              <a:rPr lang="en-US" dirty="0"/>
              <a:t>This information (about </a:t>
            </a:r>
            <a:r>
              <a:rPr lang="en-US" i="1" dirty="0" err="1">
                <a:solidFill>
                  <a:srgbClr val="0070C0"/>
                </a:solidFill>
              </a:rPr>
              <a:t>inod</a:t>
            </a:r>
            <a:r>
              <a:rPr lang="en-US" dirty="0" err="1"/>
              <a:t>e</a:t>
            </a:r>
            <a:r>
              <a:rPr lang="en-US" dirty="0"/>
              <a:t>) is read from the disk when the file is opened</a:t>
            </a:r>
          </a:p>
          <a:p>
            <a:pPr lvl="1"/>
            <a:r>
              <a:rPr lang="en-US" dirty="0"/>
              <a:t>Reference Count: gives the number of hard links</a:t>
            </a:r>
          </a:p>
          <a:p>
            <a:pPr lvl="2"/>
            <a:r>
              <a:rPr lang="en-US" dirty="0"/>
              <a:t>A file can’t be removed from the file system unless all of those references are removed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5E0D7-170F-3649-95A3-AD86D1DB0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5542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0511-5F8E-9749-8BC5-31A771DE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Device: </a:t>
            </a:r>
            <a:r>
              <a:rPr lang="en-US" dirty="0" err="1"/>
              <a:t>inodes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63A6-0CC4-894E-8B26-5AADEA8E7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i="1" dirty="0" err="1">
                <a:solidFill>
                  <a:srgbClr val="0070C0"/>
                </a:solidFill>
              </a:rPr>
              <a:t>inode</a:t>
            </a:r>
            <a:r>
              <a:rPr lang="en-IN" dirty="0"/>
              <a:t> contains the owner of the file, the size of the file, pointers to where the actual data blocks for the file are located on disk </a:t>
            </a:r>
          </a:p>
          <a:p>
            <a:r>
              <a:rPr lang="en-IN" dirty="0"/>
              <a:t>A file may be broken up into many data blocks, which may be widely distributed across the physical drive</a:t>
            </a:r>
          </a:p>
          <a:p>
            <a:r>
              <a:rPr lang="en-IN" dirty="0"/>
              <a:t>The </a:t>
            </a:r>
            <a:r>
              <a:rPr lang="en-IN" i="1" dirty="0" err="1">
                <a:solidFill>
                  <a:srgbClr val="0070C0"/>
                </a:solidFill>
              </a:rPr>
              <a:t>inode</a:t>
            </a:r>
            <a:r>
              <a:rPr lang="en-IN" dirty="0"/>
              <a:t> for a file contains the locations of each of the data blocks comprising the file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054E5-147E-C642-BF11-FF097E916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Book: APUE – Richard Stevens and Stephen Rago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12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5FC2-518F-E84F-89B5-35C7CC785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988840"/>
            <a:ext cx="7772400" cy="1470025"/>
          </a:xfrm>
        </p:spPr>
        <p:txBody>
          <a:bodyPr/>
          <a:lstStyle/>
          <a:p>
            <a:r>
              <a:rPr lang="en-US" dirty="0"/>
              <a:t>Special Files </a:t>
            </a:r>
          </a:p>
        </p:txBody>
      </p:sp>
    </p:spTree>
    <p:extLst>
      <p:ext uri="{BB962C8B-B14F-4D97-AF65-F5344CB8AC3E}">
        <p14:creationId xmlns:p14="http://schemas.microsoft.com/office/powerpoint/2010/main" val="366603307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E94F-57D4-3F44-A923-DE5F6EE4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323C-34D6-7449-A76A-D41C1C5B2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Regular Files (most common)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Text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Binary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Directories</a:t>
            </a:r>
          </a:p>
          <a:p>
            <a:pPr lvl="1"/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A file that contains the names and locations of other files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Character Special and Block Special Files</a:t>
            </a:r>
          </a:p>
          <a:p>
            <a:pPr lvl="1"/>
            <a:r>
              <a:rPr lang="en-US" altLang="en-US" sz="2400" dirty="0"/>
              <a:t>Terminals (character special) and disks (block special)</a:t>
            </a:r>
            <a:endParaRPr lang="en-US" dirty="0"/>
          </a:p>
          <a:p>
            <a:r>
              <a:rPr lang="en-US" dirty="0"/>
              <a:t>FIFO (named pipe)</a:t>
            </a:r>
          </a:p>
          <a:p>
            <a:pPr lvl="1"/>
            <a:r>
              <a:rPr lang="en-US" altLang="en-US" sz="2400" dirty="0"/>
              <a:t>A file type used for inter-process communication</a:t>
            </a:r>
          </a:p>
          <a:p>
            <a:r>
              <a:rPr lang="en-US" altLang="en-US" dirty="0"/>
              <a:t>Socket</a:t>
            </a:r>
          </a:p>
          <a:p>
            <a:pPr lvl="1"/>
            <a:r>
              <a:rPr lang="en-US" altLang="en-US" sz="2400" dirty="0"/>
              <a:t>A file type used for network communication between processes</a:t>
            </a:r>
          </a:p>
          <a:p>
            <a:pPr lvl="1"/>
            <a:endParaRPr lang="en-US" altLang="en-US" sz="2600" dirty="0"/>
          </a:p>
          <a:p>
            <a:endParaRPr lang="en-US" altLang="en-US" sz="2600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CED40-781D-0C4E-A4BC-04CA9323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8678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392B-C8E1-994C-BC54-AC4FE452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5C63-3908-BB41-8CB0-187F5025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/>
              <a:t>Special files </a:t>
            </a:r>
            <a:r>
              <a:rPr lang="en-IN" dirty="0"/>
              <a:t>are kernel objects that are represented as files </a:t>
            </a:r>
          </a:p>
          <a:p>
            <a:r>
              <a:rPr lang="en-IN" dirty="0"/>
              <a:t>Linux supports four types of files</a:t>
            </a:r>
          </a:p>
          <a:p>
            <a:pPr lvl="1"/>
            <a:r>
              <a:rPr lang="en-IN" dirty="0"/>
              <a:t>block device files, </a:t>
            </a:r>
          </a:p>
          <a:p>
            <a:pPr lvl="1"/>
            <a:r>
              <a:rPr lang="en-IN" dirty="0"/>
              <a:t>character device files, </a:t>
            </a:r>
          </a:p>
          <a:p>
            <a:pPr lvl="1"/>
            <a:r>
              <a:rPr lang="en-IN" dirty="0"/>
              <a:t>named pipes, and </a:t>
            </a:r>
          </a:p>
          <a:p>
            <a:pPr lvl="1"/>
            <a:r>
              <a:rPr lang="en-IN" dirty="0"/>
              <a:t>Unix domain sockets</a:t>
            </a:r>
          </a:p>
          <a:p>
            <a:r>
              <a:rPr lang="en-IN" dirty="0"/>
              <a:t>Special files are a way to let certain abstractions fit into the filesystem </a:t>
            </a:r>
          </a:p>
          <a:p>
            <a:pPr lvl="1"/>
            <a:r>
              <a:rPr lang="en-IN" dirty="0"/>
              <a:t>Everything-is-a-file paradigm </a:t>
            </a:r>
          </a:p>
          <a:p>
            <a:r>
              <a:rPr lang="en-IN" dirty="0"/>
              <a:t>Linux provides a system call to create a special file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790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CD62-EF6E-5A4B-93BB-7229170D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C11C-090E-2142-A335-7B0DBF063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I/O devices are treated as special files called </a:t>
            </a:r>
            <a:r>
              <a:rPr lang="en-IN" i="1" dirty="0">
                <a:solidFill>
                  <a:srgbClr val="0070C0"/>
                </a:solidFill>
              </a:rPr>
              <a:t>device files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Hence, device access  (in Unix/Linux systems) is performed via </a:t>
            </a:r>
            <a:r>
              <a:rPr lang="en-IN" i="1" dirty="0">
                <a:solidFill>
                  <a:srgbClr val="0070C0"/>
                </a:solidFill>
              </a:rPr>
              <a:t>device files</a:t>
            </a:r>
          </a:p>
          <a:p>
            <a:pPr lvl="1"/>
            <a:r>
              <a:rPr lang="en-IN" dirty="0"/>
              <a:t>Act and look like normal files residing on the file system</a:t>
            </a:r>
          </a:p>
          <a:p>
            <a:r>
              <a:rPr lang="en-IN" dirty="0"/>
              <a:t>The same system calls used to interact with regular files on disk can be used to directly interact with I/O devices </a:t>
            </a:r>
          </a:p>
          <a:p>
            <a:r>
              <a:rPr lang="en-IN" dirty="0">
                <a:solidFill>
                  <a:srgbClr val="0070C0"/>
                </a:solidFill>
              </a:rPr>
              <a:t>Device files </a:t>
            </a:r>
            <a:r>
              <a:rPr lang="en-IN" dirty="0"/>
              <a:t>may be opened, read from, and written to </a:t>
            </a:r>
          </a:p>
          <a:p>
            <a:r>
              <a:rPr lang="en-IN" dirty="0"/>
              <a:t>This allows users to access and manipulate devices on the system</a:t>
            </a:r>
          </a:p>
          <a:p>
            <a:r>
              <a:rPr lang="en-IN" dirty="0"/>
              <a:t>Each type of device has its own special device file</a:t>
            </a:r>
          </a:p>
          <a:p>
            <a:r>
              <a:rPr lang="en-IN" dirty="0"/>
              <a:t>Two types</a:t>
            </a:r>
          </a:p>
          <a:p>
            <a:pPr lvl="1"/>
            <a:r>
              <a:rPr lang="en-IN" dirty="0"/>
              <a:t>Character Devices</a:t>
            </a:r>
          </a:p>
          <a:p>
            <a:pPr lvl="1"/>
            <a:r>
              <a:rPr lang="en-IN" dirty="0"/>
              <a:t>Block Devices</a:t>
            </a:r>
          </a:p>
          <a:p>
            <a:endParaRPr lang="en-IN" dirty="0"/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7356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C309-B2B9-5A48-AF33-A1431958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Device -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C8902-E074-4B4C-804F-0FACF349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Character devices are accessed via a special file called a </a:t>
            </a:r>
            <a:r>
              <a:rPr lang="en-IN" i="1" dirty="0">
                <a:solidFill>
                  <a:srgbClr val="0070C0"/>
                </a:solidFill>
              </a:rPr>
              <a:t>character device file </a:t>
            </a:r>
            <a:r>
              <a:rPr lang="en-IN" i="1" dirty="0"/>
              <a:t>(node)</a:t>
            </a:r>
            <a:endParaRPr lang="en-IN" dirty="0"/>
          </a:p>
          <a:p>
            <a:r>
              <a:rPr lang="en-IN" dirty="0"/>
              <a:t>A character device is accessed as a linear queue of bytes </a:t>
            </a:r>
          </a:p>
          <a:p>
            <a:r>
              <a:rPr lang="en-IN" dirty="0"/>
              <a:t>The device driver places bytes onto the queue, one by one </a:t>
            </a:r>
          </a:p>
          <a:p>
            <a:r>
              <a:rPr lang="en-IN" dirty="0"/>
              <a:t>User space reads the bytes in the order that they were placed on the queue </a:t>
            </a:r>
          </a:p>
          <a:p>
            <a:r>
              <a:rPr lang="en-IN" dirty="0"/>
              <a:t>Character devices are accessed via </a:t>
            </a:r>
            <a:r>
              <a:rPr lang="en-IN" i="1" dirty="0"/>
              <a:t>character device files</a:t>
            </a:r>
            <a:endParaRPr lang="en-IN" dirty="0"/>
          </a:p>
          <a:p>
            <a:r>
              <a:rPr lang="en-IN" dirty="0"/>
              <a:t>Character devices provide access to data only as a stream, generally of characters (bytes) </a:t>
            </a:r>
          </a:p>
          <a:p>
            <a:r>
              <a:rPr lang="en-IN" dirty="0"/>
              <a:t>Example: </a:t>
            </a:r>
            <a:r>
              <a:rPr lang="en-IN" dirty="0">
                <a:solidFill>
                  <a:srgbClr val="0070C0"/>
                </a:solidFill>
              </a:rPr>
              <a:t>Keyboard, mice, printers</a:t>
            </a:r>
            <a:r>
              <a:rPr lang="en-IN" dirty="0"/>
              <a:t> etc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3564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2856-0CA1-5640-8F11-52434EAA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Device -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F36A-B38B-A746-A53D-67424B1E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block device, in contrast, is accessed as an array of bytes </a:t>
            </a:r>
          </a:p>
          <a:p>
            <a:r>
              <a:rPr lang="en-IN" dirty="0"/>
              <a:t>The device driver maps the bytes over a </a:t>
            </a:r>
            <a:r>
              <a:rPr lang="en-IN" dirty="0" err="1"/>
              <a:t>seekable</a:t>
            </a:r>
            <a:r>
              <a:rPr lang="en-IN" dirty="0"/>
              <a:t> device</a:t>
            </a:r>
          </a:p>
          <a:p>
            <a:r>
              <a:rPr lang="en-IN" dirty="0"/>
              <a:t>User space is free to access any valid bytes in the array, in any order</a:t>
            </a:r>
          </a:p>
          <a:p>
            <a:pPr lvl="1"/>
            <a:r>
              <a:rPr lang="en-IN" dirty="0"/>
              <a:t>Read byte 12, byte 7, byte 15 etc</a:t>
            </a:r>
          </a:p>
          <a:p>
            <a:r>
              <a:rPr lang="en-IN" dirty="0"/>
              <a:t>Block devices are generally storage devices </a:t>
            </a:r>
          </a:p>
          <a:p>
            <a:pPr lvl="1"/>
            <a:r>
              <a:rPr lang="en-IN" dirty="0"/>
              <a:t>Hard disks, CD-ROM drives, Flash Memory</a:t>
            </a:r>
          </a:p>
          <a:p>
            <a:r>
              <a:rPr lang="en-IN" dirty="0"/>
              <a:t>They are accessed via </a:t>
            </a:r>
            <a:r>
              <a:rPr lang="en-IN" i="1" dirty="0">
                <a:solidFill>
                  <a:srgbClr val="0070C0"/>
                </a:solidFill>
              </a:rPr>
              <a:t>block device files 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Generally mounted as a filesystem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5667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9637-1534-AE48-AFC2-D57C312ED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System Name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3D6FE-AD75-7C49-B2A8-EFAF358D7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84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F4B89-87C1-7241-88D9-772D5AE0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following: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EE026-3642-034A-AE01-57242E38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Modern Operating Systems, by Andrew Tanenbaum and Herbert Bos</a:t>
            </a:r>
          </a:p>
          <a:p>
            <a:pPr lvl="1"/>
            <a:r>
              <a:rPr lang="en-US" dirty="0"/>
              <a:t>Chapter 4</a:t>
            </a:r>
          </a:p>
          <a:p>
            <a:r>
              <a:rPr lang="en-US" dirty="0"/>
              <a:t>Book: Linux System Programming: talking directly to the kernel and C library, by Robert Love</a:t>
            </a:r>
          </a:p>
          <a:p>
            <a:r>
              <a:rPr lang="en-US" dirty="0">
                <a:sym typeface="Gill Sans"/>
              </a:rPr>
              <a:t>Book: Linux – The Textbook, by Sarwar, </a:t>
            </a:r>
            <a:r>
              <a:rPr lang="en-US" dirty="0" err="1">
                <a:sym typeface="Gill Sans"/>
              </a:rPr>
              <a:t>Koretsky</a:t>
            </a:r>
            <a:endParaRPr lang="en-US" dirty="0">
              <a:sym typeface="Gill Sans"/>
            </a:endParaRPr>
          </a:p>
          <a:p>
            <a:r>
              <a:rPr lang="en-US" dirty="0">
                <a:solidFill>
                  <a:srgbClr val="0070C0"/>
                </a:solidFill>
                <a:sym typeface="Gill Sans"/>
              </a:rPr>
              <a:t>Book: Advanced Programming in the Unix Environment, by W Richard Stevens and Stephen Rago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2730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466F-3F74-2A42-B0BD-C2C4226B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A61B-6E9D-9543-B03B-4FCDA797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volume is a collection of physical storage resources that form a logical storage device</a:t>
            </a:r>
          </a:p>
          <a:p>
            <a:pPr lvl="1"/>
            <a:r>
              <a:rPr lang="en-US" dirty="0"/>
              <a:t>Each instance of a file system manages files and directories for a volume</a:t>
            </a:r>
          </a:p>
          <a:p>
            <a:r>
              <a:rPr lang="en-US" dirty="0"/>
              <a:t>A volume is an abstraction that corresponds to a logical disk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1375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F715-448D-194D-BEB8-B8F3089F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and 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AFA0-41A4-C14C-8D8C-1F9B79444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466928"/>
          </a:xfrm>
        </p:spPr>
        <p:txBody>
          <a:bodyPr/>
          <a:lstStyle/>
          <a:p>
            <a:r>
              <a:rPr lang="en-IN" dirty="0"/>
              <a:t>Some operating systems separate different disks and drives into separate </a:t>
            </a:r>
            <a:r>
              <a:rPr lang="en-IN" dirty="0">
                <a:solidFill>
                  <a:srgbClr val="0070C0"/>
                </a:solidFill>
              </a:rPr>
              <a:t>namespaces </a:t>
            </a:r>
          </a:p>
          <a:p>
            <a:pPr lvl="1"/>
            <a:r>
              <a:rPr lang="en-IN" dirty="0"/>
              <a:t>a file on a floppy disk might be accessible via the pathname </a:t>
            </a:r>
            <a:r>
              <a:rPr lang="en-IN" i="1" dirty="0"/>
              <a:t>A:\</a:t>
            </a:r>
            <a:r>
              <a:rPr lang="en-IN" i="1" dirty="0" err="1"/>
              <a:t>plank.jpg</a:t>
            </a:r>
            <a:r>
              <a:rPr lang="en-IN" i="1" dirty="0"/>
              <a:t> </a:t>
            </a:r>
            <a:endParaRPr lang="en-IN" dirty="0"/>
          </a:p>
          <a:p>
            <a:pPr lvl="1"/>
            <a:r>
              <a:rPr lang="en-IN" dirty="0"/>
              <a:t>the hard drive is located at </a:t>
            </a:r>
            <a:r>
              <a:rPr lang="en-IN" i="1" dirty="0"/>
              <a:t>C:\</a:t>
            </a:r>
          </a:p>
          <a:p>
            <a:pPr lvl="1"/>
            <a:r>
              <a:rPr lang="en-IN" dirty="0"/>
              <a:t>DOS and Windows, which break the file namespace up into drive letters </a:t>
            </a:r>
          </a:p>
          <a:p>
            <a:pPr lvl="1"/>
            <a:r>
              <a:rPr lang="en-IN" dirty="0"/>
              <a:t>This breaks the namespace up among device and partition boundaries </a:t>
            </a:r>
          </a:p>
          <a:p>
            <a:pPr lvl="1"/>
            <a:endParaRPr lang="en-IN" dirty="0"/>
          </a:p>
          <a:p>
            <a:r>
              <a:rPr lang="en-IN" dirty="0"/>
              <a:t>Linux (Unix) provides a </a:t>
            </a:r>
            <a:r>
              <a:rPr lang="en-IN" i="1" dirty="0">
                <a:solidFill>
                  <a:srgbClr val="0070C0"/>
                </a:solidFill>
              </a:rPr>
              <a:t>global</a:t>
            </a:r>
            <a:r>
              <a:rPr lang="en-IN" dirty="0">
                <a:solidFill>
                  <a:srgbClr val="0070C0"/>
                </a:solidFill>
              </a:rPr>
              <a:t> and unified </a:t>
            </a:r>
            <a:r>
              <a:rPr lang="en-IN" i="1" dirty="0">
                <a:solidFill>
                  <a:srgbClr val="0070C0"/>
                </a:solidFill>
              </a:rPr>
              <a:t>namespace </a:t>
            </a:r>
            <a:r>
              <a:rPr lang="en-IN" dirty="0"/>
              <a:t>of files and directories</a:t>
            </a:r>
          </a:p>
          <a:p>
            <a:pPr lvl="1"/>
            <a:r>
              <a:rPr lang="en-IN" dirty="0"/>
              <a:t>In Unix, that same file on a floppy might be accessible via the pathname </a:t>
            </a:r>
            <a:r>
              <a:rPr lang="en-IN" i="1" dirty="0">
                <a:solidFill>
                  <a:srgbClr val="0070C0"/>
                </a:solidFill>
              </a:rPr>
              <a:t>/media/floppy/</a:t>
            </a:r>
            <a:r>
              <a:rPr lang="en-IN" i="1" dirty="0" err="1">
                <a:solidFill>
                  <a:srgbClr val="0070C0"/>
                </a:solidFill>
              </a:rPr>
              <a:t>plank.jpg</a:t>
            </a:r>
            <a:r>
              <a:rPr lang="en-IN" i="1" dirty="0">
                <a:solidFill>
                  <a:srgbClr val="0070C0"/>
                </a:solidFill>
              </a:rPr>
              <a:t> </a:t>
            </a:r>
            <a:endParaRPr lang="en-IN" dirty="0">
              <a:solidFill>
                <a:srgbClr val="0070C0"/>
              </a:solidFill>
            </a:endParaRPr>
          </a:p>
          <a:p>
            <a:pPr lvl="2"/>
            <a:r>
              <a:rPr lang="en-IN" dirty="0"/>
              <a:t>Alongside files from other media 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7288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ECCE-2A10-4A4B-BB7B-4DED4F9E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and Unmounting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A2E8E-BDAA-6D46-89DC-06239B3C5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i="1" dirty="0">
                <a:solidFill>
                  <a:srgbClr val="0070C0"/>
                </a:solidFill>
              </a:rPr>
              <a:t>filesystem</a:t>
            </a:r>
            <a:r>
              <a:rPr lang="en-IN" i="1" dirty="0"/>
              <a:t> </a:t>
            </a:r>
            <a:r>
              <a:rPr lang="en-IN" dirty="0"/>
              <a:t>is a collection of files and directories in a formal and valid hierarchy </a:t>
            </a:r>
          </a:p>
          <a:p>
            <a:r>
              <a:rPr lang="en-IN" dirty="0"/>
              <a:t>Filesystems may be individually added to and removed from the </a:t>
            </a:r>
            <a:r>
              <a:rPr lang="en-IN" dirty="0">
                <a:solidFill>
                  <a:srgbClr val="0070C0"/>
                </a:solidFill>
              </a:rPr>
              <a:t>global namespace </a:t>
            </a:r>
            <a:r>
              <a:rPr lang="en-IN" dirty="0"/>
              <a:t>of files and directories </a:t>
            </a:r>
          </a:p>
          <a:p>
            <a:pPr lvl="1"/>
            <a:r>
              <a:rPr lang="en-IN" dirty="0"/>
              <a:t>These operations are called </a:t>
            </a:r>
            <a:r>
              <a:rPr lang="en-IN" i="1" dirty="0">
                <a:solidFill>
                  <a:srgbClr val="0070C0"/>
                </a:solidFill>
              </a:rPr>
              <a:t>mounting</a:t>
            </a:r>
            <a:r>
              <a:rPr lang="en-IN" i="1" dirty="0"/>
              <a:t> </a:t>
            </a:r>
            <a:r>
              <a:rPr lang="en-IN" dirty="0"/>
              <a:t>and </a:t>
            </a:r>
            <a:r>
              <a:rPr lang="en-IN" i="1" dirty="0">
                <a:solidFill>
                  <a:srgbClr val="0070C0"/>
                </a:solidFill>
              </a:rPr>
              <a:t>unmounting</a:t>
            </a:r>
          </a:p>
          <a:p>
            <a:r>
              <a:rPr lang="en-IN" dirty="0"/>
              <a:t>Each filesystem is mounted to a specific location in the namespace, known as a </a:t>
            </a:r>
            <a:r>
              <a:rPr lang="en-IN" i="1" dirty="0">
                <a:solidFill>
                  <a:srgbClr val="0070C0"/>
                </a:solidFill>
              </a:rPr>
              <a:t>mount point 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The root directory of the (added) filesystem is then accessible at this mount point </a:t>
            </a:r>
          </a:p>
          <a:p>
            <a:r>
              <a:rPr lang="en-IN" dirty="0"/>
              <a:t>For example, a CD might be mounted at </a:t>
            </a:r>
            <a:r>
              <a:rPr lang="en-IN" i="1" dirty="0"/>
              <a:t>/media/</a:t>
            </a:r>
            <a:r>
              <a:rPr lang="en-IN" i="1" dirty="0" err="1"/>
              <a:t>cdrom</a:t>
            </a:r>
            <a:r>
              <a:rPr lang="en-IN" dirty="0"/>
              <a:t>, making the root of the filesystem on the CD accessible at </a:t>
            </a:r>
            <a:r>
              <a:rPr lang="en-IN" i="1" dirty="0"/>
              <a:t>/media/</a:t>
            </a:r>
            <a:r>
              <a:rPr lang="en-IN" i="1" dirty="0" err="1"/>
              <a:t>cdrom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012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602C-A521-A645-A491-8F9B516A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(repeat)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BA95-FF58-C947-BFC2-0DE12D3B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Mount allows multiple file systems on multiple volumes to form a single logical hierarchy </a:t>
            </a:r>
          </a:p>
          <a:p>
            <a:r>
              <a:rPr lang="en-IN" dirty="0"/>
              <a:t>Mounting a volume on an existing file system creates a mapping from some path in the existing file system to the root directory of the mounted volume’s file system </a:t>
            </a:r>
          </a:p>
          <a:p>
            <a:r>
              <a:rPr lang="en-IN" dirty="0"/>
              <a:t>Mounting enables all mounted filesystems to appear as entries in a single tree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301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C708A-8D63-EB4E-8A26-8206553E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Volume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D2F87-BA4F-9845-B04B-44C70576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96288"/>
            <a:ext cx="5841316" cy="37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723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38C3C-81AC-6B44-AAF2-81DF4C6F6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200800" cy="4530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183ACF-1AEB-8149-AD63-3F2900E3DF79}"/>
              </a:ext>
            </a:extLst>
          </p:cNvPr>
          <p:cNvSpPr/>
          <p:nvPr/>
        </p:nvSpPr>
        <p:spPr>
          <a:xfrm>
            <a:off x="611560" y="188640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from some path in existing file system to the root directory of the mounted file system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BE2D6-38EB-0D45-955A-9CE1457175A3}"/>
              </a:ext>
            </a:extLst>
          </p:cNvPr>
          <p:cNvSpPr/>
          <p:nvPr/>
        </p:nvSpPr>
        <p:spPr>
          <a:xfrm>
            <a:off x="467544" y="5133595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Alice can access the </a:t>
            </a:r>
            <a:r>
              <a:rPr lang="en-IN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vacation.mov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movie using the path /Volumes/usb1/Movies/</a:t>
            </a:r>
            <a:r>
              <a:rPr lang="en-IN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vacation.mov</a:t>
            </a:r>
            <a:endParaRPr lang="en-IN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solidFill>
                  <a:srgbClr val="233AE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 can access the movie using the path /media/disk-1/Movies/</a:t>
            </a:r>
            <a:r>
              <a:rPr lang="en-IN" dirty="0" err="1">
                <a:solidFill>
                  <a:srgbClr val="233AE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vacation.mov</a:t>
            </a:r>
            <a:endParaRPr lang="en-IN" dirty="0">
              <a:solidFill>
                <a:srgbClr val="233AE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015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90A0-F22B-DA45-9F03-31D48F7FE9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File System (Linux/Unix)</a:t>
            </a:r>
          </a:p>
        </p:txBody>
      </p:sp>
    </p:spTree>
    <p:extLst>
      <p:ext uri="{BB962C8B-B14F-4D97-AF65-F5344CB8AC3E}">
        <p14:creationId xmlns:p14="http://schemas.microsoft.com/office/powerpoint/2010/main" val="98543039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5C4C-165A-1046-958D-9B72D948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 (Unix/Linux)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16D2-5E43-AA4E-88C8-C9825422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Virtual File System (VFS) implements a generic file system interface between the actual file system implementation (in kernel) and accessing applications</a:t>
            </a:r>
          </a:p>
          <a:p>
            <a:r>
              <a:rPr lang="en-US" dirty="0"/>
              <a:t>Applications can access different file systems on different media via a homogeneous set of UNIX system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02A30-CF99-F040-9875-8FBA5BBE5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64520"/>
            <a:ext cx="6324600" cy="295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2287FB-EC13-2949-9150-5038E940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 System Programming : Robert Love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64315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DD10-A261-474D-A44C-1918DE70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3079B-CF97-1446-8625-FC25F455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VFS is a glue that enables </a:t>
            </a:r>
            <a:r>
              <a:rPr lang="en-US" dirty="0" err="1"/>
              <a:t>syscalls</a:t>
            </a:r>
            <a:r>
              <a:rPr lang="en-US" dirty="0"/>
              <a:t> such as  </a:t>
            </a:r>
            <a:r>
              <a:rPr lang="en-IN" dirty="0"/>
              <a:t>open(), read(), and write()to work regardless of the filesystem or underlying physical medium </a:t>
            </a:r>
          </a:p>
          <a:p>
            <a:r>
              <a:rPr lang="en-IN" dirty="0"/>
              <a:t>System calls work </a:t>
            </a:r>
            <a:r>
              <a:rPr lang="en-IN" i="1" dirty="0"/>
              <a:t>between </a:t>
            </a:r>
            <a:r>
              <a:rPr lang="en-IN" dirty="0"/>
              <a:t>these different filesystems and media </a:t>
            </a:r>
          </a:p>
          <a:p>
            <a:pPr lvl="1"/>
            <a:r>
              <a:rPr lang="en-IN" dirty="0"/>
              <a:t>In older operating systems, such as DOS, this would never have worked </a:t>
            </a:r>
          </a:p>
          <a:p>
            <a:r>
              <a:rPr lang="en-IN" dirty="0"/>
              <a:t>Generic Interface</a:t>
            </a:r>
          </a:p>
          <a:p>
            <a:pPr lvl="1"/>
            <a:r>
              <a:rPr lang="en-IN" dirty="0"/>
              <a:t>Kernel implements abstraction layer around low-level interfaces</a:t>
            </a:r>
          </a:p>
          <a:p>
            <a:pPr lvl="1"/>
            <a:r>
              <a:rPr lang="en-IN" dirty="0"/>
              <a:t>Linux to support different filesystems, even if they differ in supported features or </a:t>
            </a:r>
            <a:r>
              <a:rPr lang="en-IN" dirty="0" err="1"/>
              <a:t>behavior</a:t>
            </a:r>
            <a:r>
              <a:rPr lang="en-IN" dirty="0"/>
              <a:t> </a:t>
            </a:r>
          </a:p>
          <a:p>
            <a:pPr lvl="2"/>
            <a:r>
              <a:rPr lang="en-IN" dirty="0"/>
              <a:t>FAT, Windows NTFS, Linux and Unix file systems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9E6B09-49DF-7845-972F-5C1E61062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 System Programming : Robert Love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651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B99B-6ABA-D048-9B41-E711B67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BF9C-0ED6-9948-9450-E6DF1AAEB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3234680"/>
          </a:xfrm>
        </p:spPr>
        <p:txBody>
          <a:bodyPr/>
          <a:lstStyle/>
          <a:p>
            <a:r>
              <a:rPr lang="en-US" dirty="0"/>
              <a:t>To the user, each file system looks the same</a:t>
            </a:r>
          </a:p>
          <a:p>
            <a:r>
              <a:rPr lang="en-IN" dirty="0"/>
              <a:t>Example: 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write (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-IN" dirty="0"/>
              <a:t>Write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IN" dirty="0"/>
              <a:t> bytes in file with descriptor 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IN" dirty="0"/>
              <a:t>from buffer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endParaRPr lang="en-I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dirty="0"/>
              <a:t>It is translated into a system call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sys_write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IN" dirty="0"/>
              <a:t>which determines the actual file writing method for the filesystem that holds file corresponding to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lang="en-I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N" dirty="0"/>
              <a:t>The generic write system call is then invokes the method that is part of the filesystem implementation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6716D-9F03-1C43-AF2D-9479A2A20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2" y="4005064"/>
            <a:ext cx="7861300" cy="171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1BD79-F075-6B4E-9531-A09BC1052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 System Programming : Robert Love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381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2137-CA5B-C74E-95D3-21C53087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4F95-47F2-854C-BC8D-A5AB58AA3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– Introduction (previous class)</a:t>
            </a:r>
          </a:p>
          <a:p>
            <a:r>
              <a:rPr lang="en-US" dirty="0"/>
              <a:t>File System –Data Structures</a:t>
            </a:r>
          </a:p>
          <a:p>
            <a:r>
              <a:rPr lang="en-US" dirty="0"/>
              <a:t>File System - Name Space</a:t>
            </a:r>
          </a:p>
          <a:p>
            <a:r>
              <a:rPr lang="en-US" dirty="0"/>
              <a:t>Virtual File System</a:t>
            </a:r>
          </a:p>
          <a:p>
            <a:r>
              <a:rPr lang="en-US" dirty="0"/>
              <a:t>Basic File System APIs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1636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FACD4-8FC5-DC42-B215-C34073AEB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File System APIs</a:t>
            </a:r>
          </a:p>
        </p:txBody>
      </p:sp>
    </p:spTree>
    <p:extLst>
      <p:ext uri="{BB962C8B-B14F-4D97-AF65-F5344CB8AC3E}">
        <p14:creationId xmlns:p14="http://schemas.microsoft.com/office/powerpoint/2010/main" val="342933146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3FD5BF-DECC-7C4F-95A6-FA29D50F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API – </a:t>
            </a:r>
            <a:r>
              <a:rPr lang="en-US" dirty="0">
                <a:solidFill>
                  <a:srgbClr val="FF0000"/>
                </a:solidFill>
              </a:rPr>
              <a:t>file creation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88743-2454-6B47-ABA9-4F7A8015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Creating files 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create()</a:t>
            </a:r>
            <a:r>
              <a:rPr lang="en-IN" dirty="0"/>
              <a:t> creates </a:t>
            </a:r>
          </a:p>
          <a:p>
            <a:pPr lvl="2"/>
            <a:r>
              <a:rPr lang="en-IN" dirty="0"/>
              <a:t>a new file with some metadata, and</a:t>
            </a:r>
          </a:p>
          <a:p>
            <a:pPr lvl="2"/>
            <a:r>
              <a:rPr lang="en-IN" dirty="0"/>
              <a:t>a name for that file in a directory 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link() </a:t>
            </a:r>
            <a:r>
              <a:rPr lang="en-IN" dirty="0"/>
              <a:t>creates a hard link</a:t>
            </a:r>
          </a:p>
          <a:p>
            <a:pPr lvl="2"/>
            <a:r>
              <a:rPr lang="en-IN" dirty="0"/>
              <a:t>a new name for the same underlying file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unlink() </a:t>
            </a:r>
            <a:r>
              <a:rPr lang="en-IN" dirty="0"/>
              <a:t>removes a name for a file from its directory</a:t>
            </a:r>
          </a:p>
          <a:p>
            <a:pPr lvl="2"/>
            <a:r>
              <a:rPr lang="en-IN" dirty="0"/>
              <a:t>If a file has multiple names or links, unlink() only removes the specified name, leaving the file accessible via other names</a:t>
            </a:r>
          </a:p>
          <a:p>
            <a:pPr lvl="2"/>
            <a:r>
              <a:rPr lang="en-IN" dirty="0"/>
              <a:t>If the specified name is the last (or only) link to a file, then unlink() also deletes the underlying file and frees its resources</a:t>
            </a:r>
          </a:p>
          <a:p>
            <a:pPr lvl="1"/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IN" dirty="0"/>
              <a:t> and </a:t>
            </a:r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rmdir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IN" dirty="0"/>
              <a:t>create and delete directories</a:t>
            </a:r>
          </a:p>
          <a:p>
            <a:endParaRPr lang="en-IN" dirty="0"/>
          </a:p>
          <a:p>
            <a:pPr lvl="2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8208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3FD5BF-DECC-7C4F-95A6-FA29D50F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API – </a:t>
            </a:r>
            <a:r>
              <a:rPr lang="en-US" dirty="0">
                <a:solidFill>
                  <a:srgbClr val="FF0000"/>
                </a:solidFill>
              </a:rPr>
              <a:t>Open and Close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88743-2454-6B47-ABA9-4F7A8015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Open()</a:t>
            </a:r>
          </a:p>
          <a:p>
            <a:pPr lvl="1"/>
            <a:r>
              <a:rPr lang="en-IN" dirty="0"/>
              <a:t>To get a </a:t>
            </a:r>
            <a:r>
              <a:rPr lang="en-IN" dirty="0">
                <a:solidFill>
                  <a:srgbClr val="0070C0"/>
                </a:solidFill>
              </a:rPr>
              <a:t>file descriptor </a:t>
            </a:r>
            <a:r>
              <a:rPr lang="en-IN" dirty="0"/>
              <a:t>it can use to refer to the opened file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Path parsing and permission</a:t>
            </a:r>
            <a:r>
              <a:rPr lang="en-IN" dirty="0"/>
              <a:t> checking can be done just when a file is opened</a:t>
            </a:r>
          </a:p>
          <a:p>
            <a:pPr lvl="2"/>
            <a:r>
              <a:rPr lang="en-IN" dirty="0"/>
              <a:t>Not repeated on each read or write</a:t>
            </a:r>
          </a:p>
          <a:p>
            <a:pPr lvl="1"/>
            <a:r>
              <a:rPr lang="en-IN" dirty="0"/>
              <a:t>The OS creates a data structure that stores information about the file:  file id, read/write/exec, pointer to the processes current position in the file</a:t>
            </a:r>
          </a:p>
          <a:p>
            <a:pPr lvl="1"/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file descriptor </a:t>
            </a:r>
            <a:r>
              <a:rPr lang="en-IN" dirty="0"/>
              <a:t>can thus be thought of as a reference to the operating system’s per-open-file data structure that the operating system will use for managing the process’s access to the file</a:t>
            </a:r>
          </a:p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Close()</a:t>
            </a:r>
          </a:p>
          <a:p>
            <a:pPr lvl="1"/>
            <a:r>
              <a:rPr lang="en-IN" dirty="0"/>
              <a:t>Releases the open file record in the operating system</a:t>
            </a:r>
          </a:p>
          <a:p>
            <a:pPr marL="457200" lvl="1" indent="0">
              <a:buNone/>
            </a:pPr>
            <a:endParaRPr lang="en-IN" dirty="0"/>
          </a:p>
          <a:p>
            <a:pPr lvl="2"/>
            <a:endParaRPr lang="en-IN" dirty="0"/>
          </a:p>
          <a:p>
            <a:pPr lvl="2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7490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3FD5BF-DECC-7C4F-95A6-FA29D50F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API – File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88743-2454-6B47-ABA9-4F7A8015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 a file is open, an application can access the file’s data in two ways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read()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Write()</a:t>
            </a:r>
          </a:p>
          <a:p>
            <a:pPr lvl="2"/>
            <a:r>
              <a:rPr lang="en-IN" dirty="0"/>
              <a:t>Call to read and write starts from files current position</a:t>
            </a:r>
          </a:p>
          <a:p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Seek()</a:t>
            </a:r>
          </a:p>
          <a:p>
            <a:pPr lvl="1"/>
            <a:r>
              <a:rPr lang="en-IN" dirty="0"/>
              <a:t>Supports random access within a file</a:t>
            </a:r>
          </a:p>
          <a:p>
            <a:pPr lvl="1"/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Seek() </a:t>
            </a:r>
            <a:r>
              <a:rPr lang="en-IN" dirty="0"/>
              <a:t>call changes a process’s </a:t>
            </a:r>
            <a:r>
              <a:rPr lang="en-IN" dirty="0">
                <a:solidFill>
                  <a:srgbClr val="0070C0"/>
                </a:solidFill>
              </a:rPr>
              <a:t>current posit</a:t>
            </a:r>
            <a:r>
              <a:rPr lang="en-IN" dirty="0"/>
              <a:t>ion for a specified open file</a:t>
            </a:r>
          </a:p>
          <a:p>
            <a:r>
              <a:rPr lang="en-IN" dirty="0"/>
              <a:t>Other APIs</a:t>
            </a:r>
          </a:p>
          <a:p>
            <a:pPr lvl="1"/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munmap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IN" dirty="0" err="1">
                <a:latin typeface="Consolas" panose="020B0609020204030204" pitchFamily="49" charset="0"/>
                <a:cs typeface="Consolas" panose="020B0609020204030204" pitchFamily="49" charset="0"/>
              </a:rPr>
              <a:t>fsync</a:t>
            </a:r>
            <a:r>
              <a:rPr lang="en-I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IN" dirty="0"/>
          </a:p>
          <a:p>
            <a:pPr lvl="2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664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AEC3-E33B-3D48-89F6-D6552CBC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8D4F9-7836-FF4C-ADF5-0A0242DF5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file system (Unix / Linux) the following data structures are used</a:t>
            </a:r>
          </a:p>
          <a:p>
            <a:pPr lvl="1"/>
            <a:r>
              <a:rPr lang="en-US" dirty="0"/>
              <a:t>File descriptor</a:t>
            </a:r>
          </a:p>
          <a:p>
            <a:pPr lvl="1"/>
            <a:r>
              <a:rPr lang="en-US" dirty="0"/>
              <a:t>File Table entry (Process Control Block)</a:t>
            </a:r>
          </a:p>
          <a:p>
            <a:pPr lvl="1"/>
            <a:r>
              <a:rPr lang="en-US" dirty="0"/>
              <a:t>Open File Table</a:t>
            </a:r>
          </a:p>
          <a:p>
            <a:pPr lvl="1"/>
            <a:r>
              <a:rPr lang="en-US" dirty="0" err="1"/>
              <a:t>Vnode</a:t>
            </a:r>
            <a:r>
              <a:rPr lang="en-US" dirty="0"/>
              <a:t> or generic </a:t>
            </a:r>
            <a:r>
              <a:rPr lang="en-US" dirty="0" err="1"/>
              <a:t>inode</a:t>
            </a:r>
            <a:r>
              <a:rPr lang="en-US" dirty="0"/>
              <a:t> table </a:t>
            </a:r>
          </a:p>
          <a:p>
            <a:pPr lvl="1"/>
            <a:r>
              <a:rPr lang="en-US" dirty="0" err="1"/>
              <a:t>Inode</a:t>
            </a:r>
            <a:endParaRPr lang="en-US" dirty="0"/>
          </a:p>
          <a:p>
            <a:r>
              <a:rPr lang="en-US" dirty="0"/>
              <a:t>Devices are accessed with special files: Character special and block special files</a:t>
            </a:r>
          </a:p>
          <a:p>
            <a:r>
              <a:rPr lang="en-US" dirty="0"/>
              <a:t>File Name Space</a:t>
            </a:r>
          </a:p>
          <a:p>
            <a:r>
              <a:rPr lang="en-US" dirty="0"/>
              <a:t>Mounting and Unmounting</a:t>
            </a:r>
          </a:p>
          <a:p>
            <a:r>
              <a:rPr lang="en-US" dirty="0"/>
              <a:t>Virtual File System (Linux / Unix)</a:t>
            </a:r>
          </a:p>
          <a:p>
            <a:r>
              <a:rPr lang="en-US" dirty="0"/>
              <a:t>File APIs</a:t>
            </a:r>
          </a:p>
        </p:txBody>
      </p:sp>
    </p:spTree>
    <p:extLst>
      <p:ext uri="{BB962C8B-B14F-4D97-AF65-F5344CB8AC3E}">
        <p14:creationId xmlns:p14="http://schemas.microsoft.com/office/powerpoint/2010/main" val="110288035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5FC2-518F-E84F-89B5-35C7CC785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988840"/>
            <a:ext cx="7772400" cy="1470025"/>
          </a:xfrm>
        </p:spPr>
        <p:txBody>
          <a:bodyPr/>
          <a:lstStyle/>
          <a:p>
            <a:r>
              <a:rPr lang="en-US" dirty="0"/>
              <a:t>Previous Classes</a:t>
            </a:r>
          </a:p>
        </p:txBody>
      </p:sp>
    </p:spTree>
    <p:extLst>
      <p:ext uri="{BB962C8B-B14F-4D97-AF65-F5344CB8AC3E}">
        <p14:creationId xmlns:p14="http://schemas.microsoft.com/office/powerpoint/2010/main" val="23016506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9C31-6F5F-2A41-9997-31E0BA71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6A84-F610-CC48-9873-EC9533FE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538936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Files are logical unit of information </a:t>
            </a:r>
            <a:r>
              <a:rPr lang="en-US" sz="2000" dirty="0"/>
              <a:t>– Created by Processes</a:t>
            </a:r>
          </a:p>
          <a:p>
            <a:r>
              <a:rPr lang="en-US" sz="2000" dirty="0"/>
              <a:t>A Disk may contain </a:t>
            </a:r>
            <a:r>
              <a:rPr lang="en-US" sz="2000" dirty="0">
                <a:solidFill>
                  <a:srgbClr val="0070C0"/>
                </a:solidFill>
              </a:rPr>
              <a:t>thousands of files </a:t>
            </a:r>
            <a:r>
              <a:rPr lang="en-US" sz="2000" dirty="0"/>
              <a:t>– usually independent of each other</a:t>
            </a:r>
          </a:p>
          <a:p>
            <a:r>
              <a:rPr lang="en-US" sz="2000" dirty="0"/>
              <a:t>Processes can read existing files and create new files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Files remain in existence </a:t>
            </a:r>
            <a:r>
              <a:rPr lang="en-US" sz="2000" dirty="0"/>
              <a:t>not affected by process creation and termination</a:t>
            </a:r>
          </a:p>
          <a:p>
            <a:r>
              <a:rPr lang="en-US" sz="2000" dirty="0"/>
              <a:t>File must disappear only when the owner explicitly deletes it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File are managed by Operating system</a:t>
            </a:r>
          </a:p>
          <a:p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File System </a:t>
            </a:r>
            <a:r>
              <a:rPr lang="en-US" sz="2000" dirty="0"/>
              <a:t>deals with how files are </a:t>
            </a:r>
          </a:p>
          <a:p>
            <a:pPr lvl="1"/>
            <a:r>
              <a:rPr lang="en-US" sz="2000" dirty="0"/>
              <a:t>Structured</a:t>
            </a:r>
          </a:p>
          <a:p>
            <a:pPr lvl="1"/>
            <a:r>
              <a:rPr lang="en-US" sz="2000" dirty="0"/>
              <a:t>Named</a:t>
            </a:r>
          </a:p>
          <a:p>
            <a:pPr lvl="1"/>
            <a:r>
              <a:rPr lang="en-US" sz="2000" dirty="0"/>
              <a:t>Accessed</a:t>
            </a:r>
          </a:p>
          <a:p>
            <a:pPr lvl="1"/>
            <a:r>
              <a:rPr lang="en-US" sz="2000" dirty="0"/>
              <a:t>Used</a:t>
            </a:r>
          </a:p>
          <a:p>
            <a:pPr lvl="1"/>
            <a:r>
              <a:rPr lang="en-US" sz="2000" dirty="0"/>
              <a:t>Protected</a:t>
            </a:r>
          </a:p>
          <a:p>
            <a:pPr lvl="1"/>
            <a:r>
              <a:rPr lang="en-US" sz="2000" dirty="0"/>
              <a:t>Implemented, and</a:t>
            </a:r>
          </a:p>
          <a:p>
            <a:pPr lvl="1"/>
            <a:r>
              <a:rPr lang="en-US" sz="2000" dirty="0"/>
              <a:t>Managed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9ACAC-421E-C24A-B735-3BE3FEAE3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74645-C609-4A44-B7F9-3077B97E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501008"/>
            <a:ext cx="2857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758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4D96-0CA2-0847-B70A-7B990B7A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– Three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4AD29-BED8-3C42-BE4E-FDC82478085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25" y="1035368"/>
            <a:ext cx="8438331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87D08-422F-B141-8A8F-C03DA3D5D9DD}"/>
              </a:ext>
            </a:extLst>
          </p:cNvPr>
          <p:cNvSpPr txBox="1"/>
          <p:nvPr/>
        </p:nvSpPr>
        <p:spPr>
          <a:xfrm>
            <a:off x="354049" y="511658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Byte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FCD74-F45E-B94E-9E83-DF8C47CB55C9}"/>
              </a:ext>
            </a:extLst>
          </p:cNvPr>
          <p:cNvSpPr txBox="1"/>
          <p:nvPr/>
        </p:nvSpPr>
        <p:spPr>
          <a:xfrm>
            <a:off x="1907704" y="512799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Record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AEAFA-5020-1D4A-AC04-6577BC291B9D}"/>
              </a:ext>
            </a:extLst>
          </p:cNvPr>
          <p:cNvSpPr txBox="1"/>
          <p:nvPr/>
        </p:nvSpPr>
        <p:spPr>
          <a:xfrm>
            <a:off x="4201292" y="512799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80C47-6927-DC43-B811-EC312F59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833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1F4E2-C053-2D4A-9EB4-BF329787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Files (Linux)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24FFA-723A-6341-B193-DCFD9577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File reading or writing is done byte by byte 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file position</a:t>
            </a:r>
            <a:r>
              <a:rPr lang="en-US" sz="2400" dirty="0"/>
              <a:t> increases</a:t>
            </a:r>
          </a:p>
          <a:p>
            <a:r>
              <a:rPr lang="en-US" sz="2600" dirty="0"/>
              <a:t>File position may be set manually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>
                <a:solidFill>
                  <a:srgbClr val="0070C0"/>
                </a:solidFill>
              </a:rPr>
              <a:t>File position </a:t>
            </a:r>
            <a:r>
              <a:rPr lang="en-US" sz="2600" dirty="0"/>
              <a:t>starts at zero</a:t>
            </a:r>
          </a:p>
          <a:p>
            <a:r>
              <a:rPr lang="en-US" sz="2600" dirty="0"/>
              <a:t>Writing a byte to the middle of a file overwrites over the previous byte</a:t>
            </a:r>
          </a:p>
          <a:p>
            <a:r>
              <a:rPr lang="en-US" sz="2600" dirty="0"/>
              <a:t>It is not possible to expand a file by writing into middle of 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5C299B-E826-7247-9BC3-9034DFF1C9A5}"/>
              </a:ext>
            </a:extLst>
          </p:cNvPr>
          <p:cNvGrpSpPr/>
          <p:nvPr/>
        </p:nvGrpSpPr>
        <p:grpSpPr>
          <a:xfrm>
            <a:off x="1331640" y="2636912"/>
            <a:ext cx="3753889" cy="655967"/>
            <a:chOff x="4876800" y="1905000"/>
            <a:chExt cx="3753889" cy="655967"/>
          </a:xfrm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D3EF5F-EDB4-394A-8202-5CD3928C012B}"/>
                </a:ext>
              </a:extLst>
            </p:cNvPr>
            <p:cNvSpPr/>
            <p:nvPr/>
          </p:nvSpPr>
          <p:spPr>
            <a:xfrm>
              <a:off x="4876800" y="1905000"/>
              <a:ext cx="3753889" cy="321005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14AA0F9-D394-6B44-9B44-ABC472883A95}"/>
                </a:ext>
              </a:extLst>
            </p:cNvPr>
            <p:cNvCxnSpPr/>
            <p:nvPr/>
          </p:nvCxnSpPr>
          <p:spPr>
            <a:xfrm flipV="1">
              <a:off x="5658279" y="2226005"/>
              <a:ext cx="0" cy="3349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324E0A2-EC0A-3D40-ABE1-B55D2E942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 System Programming : Robert Love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158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A89D12-A74F-1E49-BBEF-F60BFCF6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440613" cy="518177"/>
          </a:xfrm>
        </p:spPr>
        <p:txBody>
          <a:bodyPr/>
          <a:lstStyle/>
          <a:p>
            <a:r>
              <a:rPr lang="en-US" dirty="0"/>
              <a:t>Hierarchical organization of files using directories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A77C0-73D5-684E-88AA-69CEECC3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96950"/>
            <a:ext cx="5472608" cy="486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1A100-EB3E-C443-BFC9-3EF99CBFC154}"/>
              </a:ext>
            </a:extLst>
          </p:cNvPr>
          <p:cNvSpPr txBox="1"/>
          <p:nvPr/>
        </p:nvSpPr>
        <p:spPr>
          <a:xfrm>
            <a:off x="0" y="6436945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33370487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AF45DBAD-8AB8-124D-96C8-88144890AC2C}" vid="{798591C4-051C-304B-B398-803D91464B8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2723</TotalTime>
  <Pages>60</Pages>
  <Words>2379</Words>
  <Application>Microsoft Macintosh PowerPoint</Application>
  <PresentationFormat>On-screen Show (4:3)</PresentationFormat>
  <Paragraphs>297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Comic Sans MS</vt:lpstr>
      <vt:lpstr>Consolas</vt:lpstr>
      <vt:lpstr>Gill Sans</vt:lpstr>
      <vt:lpstr>Gill Sans Light</vt:lpstr>
      <vt:lpstr>Wingdings</vt:lpstr>
      <vt:lpstr>Office</vt:lpstr>
      <vt:lpstr> CS310  Operating Systems   Lecture 35 : File System - 3</vt:lpstr>
      <vt:lpstr>Acknowledgements !</vt:lpstr>
      <vt:lpstr>Read the following: </vt:lpstr>
      <vt:lpstr>Today’s Class</vt:lpstr>
      <vt:lpstr>Previous Classes</vt:lpstr>
      <vt:lpstr>File System</vt:lpstr>
      <vt:lpstr>File Structure – Three Types</vt:lpstr>
      <vt:lpstr>Regular Files (Linux)</vt:lpstr>
      <vt:lpstr>Hierarchical organization of files using directories</vt:lpstr>
      <vt:lpstr>Directory is (not always) a tree</vt:lpstr>
      <vt:lpstr>File System Data Structures  (Unix)</vt:lpstr>
      <vt:lpstr>Contents of inode</vt:lpstr>
      <vt:lpstr>Inode diagram</vt:lpstr>
      <vt:lpstr>Directory Entry, inode, and file contents</vt:lpstr>
      <vt:lpstr>File descriptor, file table, inode, disk</vt:lpstr>
      <vt:lpstr>Kernel Data Structures for open files (Unix)</vt:lpstr>
      <vt:lpstr>Two processes using the same opened file</vt:lpstr>
      <vt:lpstr> Big Picture</vt:lpstr>
      <vt:lpstr>File descriptor</vt:lpstr>
      <vt:lpstr>System Open File Table</vt:lpstr>
      <vt:lpstr>Vnode table</vt:lpstr>
      <vt:lpstr>Physical Device: inodes etc</vt:lpstr>
      <vt:lpstr>Special Files </vt:lpstr>
      <vt:lpstr>File Types </vt:lpstr>
      <vt:lpstr>Special Files</vt:lpstr>
      <vt:lpstr>Device Files</vt:lpstr>
      <vt:lpstr>Character Device - Files</vt:lpstr>
      <vt:lpstr>Block Device - Files</vt:lpstr>
      <vt:lpstr>File System Name Space</vt:lpstr>
      <vt:lpstr>Volume</vt:lpstr>
      <vt:lpstr>File System and namespaces</vt:lpstr>
      <vt:lpstr>Mounting and Unmounting</vt:lpstr>
      <vt:lpstr>Mount (repeat)</vt:lpstr>
      <vt:lpstr>USB Volume</vt:lpstr>
      <vt:lpstr>PowerPoint Presentation</vt:lpstr>
      <vt:lpstr>Virtual File System (Linux/Unix)</vt:lpstr>
      <vt:lpstr>Virtual File System (Unix/Linux)</vt:lpstr>
      <vt:lpstr>Virtual File System</vt:lpstr>
      <vt:lpstr>Virtual File System</vt:lpstr>
      <vt:lpstr>Basic File System APIs</vt:lpstr>
      <vt:lpstr>File System API – file creation</vt:lpstr>
      <vt:lpstr>File System API – Open and Close</vt:lpstr>
      <vt:lpstr>File System API – File Access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CS310  Operating Systems   Lecture 34 : File System - 2</dc:title>
  <dc:creator>Microsoft Office User</dc:creator>
  <dc:description>Imported some pictures from Silbershatz (c) 2005</dc:description>
  <cp:lastModifiedBy>Microsoft Office User</cp:lastModifiedBy>
  <cp:revision>60</cp:revision>
  <cp:lastPrinted>2019-01-22T23:28:05Z</cp:lastPrinted>
  <dcterms:created xsi:type="dcterms:W3CDTF">2021-11-08T14:49:08Z</dcterms:created>
  <dcterms:modified xsi:type="dcterms:W3CDTF">2021-11-10T12:12:20Z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